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848" autoAdjust="0"/>
  </p:normalViewPr>
  <p:slideViewPr>
    <p:cSldViewPr>
      <p:cViewPr varScale="1">
        <p:scale>
          <a:sx n="83" d="100"/>
          <a:sy n="83" d="100"/>
        </p:scale>
        <p:origin x="-150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F43D5-F83C-484E-9A47-7211B4C6F98E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32DAAB-0FBB-415A-B924-39C91B0A0DB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32DAAB-0FBB-415A-B924-39C91B0A0DB4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06.09.2016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gif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836712"/>
            <a:ext cx="9144000" cy="357189"/>
          </a:xfrm>
        </p:spPr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ПЫЛЕВЛАГОЗАЩИЩЕННЫЕ СВЕТОДИОДНЫЕ СВЕТИЛЬНИКИ  СЕРИИ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TLF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1600" b="1" dirty="0" smtClean="0">
                <a:solidFill>
                  <a:schemeClr val="accent1">
                    <a:lumMod val="75000"/>
                  </a:schemeClr>
                </a:solidFill>
              </a:rPr>
              <a:t>IP54</a:t>
            </a:r>
            <a:endParaRPr lang="ru-RU" sz="1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012160" y="1268760"/>
            <a:ext cx="2846120" cy="2231678"/>
          </a:xfrm>
        </p:spPr>
        <p:txBody>
          <a:bodyPr>
            <a:normAutofit/>
          </a:bodyPr>
          <a:lstStyle/>
          <a:p>
            <a:pPr algn="l"/>
            <a:r>
              <a:rPr lang="ru-RU" sz="1000" b="1" i="1" dirty="0" smtClean="0">
                <a:solidFill>
                  <a:schemeClr val="tx1"/>
                </a:solidFill>
              </a:rPr>
              <a:t>Конструкция </a:t>
            </a:r>
          </a:p>
          <a:p>
            <a:pPr lvl="0" algn="l">
              <a:buFont typeface="Wingdings" pitchFamily="2" charset="2"/>
              <a:buChar char="§"/>
            </a:pPr>
            <a:r>
              <a:rPr lang="ru-RU" sz="1000" dirty="0" smtClean="0">
                <a:solidFill>
                  <a:schemeClr val="tx1"/>
                </a:solidFill>
              </a:rPr>
              <a:t> Корпус </a:t>
            </a:r>
            <a:r>
              <a:rPr lang="en-US" sz="1000" dirty="0" smtClean="0">
                <a:solidFill>
                  <a:schemeClr val="tx1"/>
                </a:solidFill>
              </a:rPr>
              <a:t>– </a:t>
            </a:r>
            <a:r>
              <a:rPr lang="ru-RU" sz="1000" dirty="0" smtClean="0">
                <a:solidFill>
                  <a:schemeClr val="tx1"/>
                </a:solidFill>
              </a:rPr>
              <a:t>сварной из листовой стали, покрашен белой порошковой краской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Оптическая система – </a:t>
            </a:r>
            <a:r>
              <a:rPr lang="en-US" sz="1000" dirty="0" smtClean="0">
                <a:solidFill>
                  <a:schemeClr val="tx1"/>
                </a:solidFill>
              </a:rPr>
              <a:t> </a:t>
            </a:r>
            <a:r>
              <a:rPr lang="ru-RU" sz="1000" dirty="0" smtClean="0">
                <a:solidFill>
                  <a:schemeClr val="tx1"/>
                </a:solidFill>
              </a:rPr>
              <a:t>опал, призма, </a:t>
            </a:r>
            <a:r>
              <a:rPr lang="ru-RU" sz="1000" dirty="0" err="1" smtClean="0">
                <a:solidFill>
                  <a:schemeClr val="tx1"/>
                </a:solidFill>
              </a:rPr>
              <a:t>микропризма</a:t>
            </a:r>
            <a:r>
              <a:rPr lang="ru-RU" sz="1000" dirty="0" smtClean="0">
                <a:solidFill>
                  <a:schemeClr val="tx1"/>
                </a:solidFill>
              </a:rPr>
              <a:t>, темперированное стекло  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Источник питания (драйвер) - </a:t>
            </a:r>
            <a:r>
              <a:rPr lang="en-US" sz="1000" dirty="0" smtClean="0">
                <a:solidFill>
                  <a:schemeClr val="tx1"/>
                </a:solidFill>
              </a:rPr>
              <a:t>VS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</a:rPr>
              <a:t>Helvar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Philips</a:t>
            </a:r>
            <a:endParaRPr lang="ru-RU" sz="10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Светодиоды  (</a:t>
            </a:r>
            <a:r>
              <a:rPr lang="en-US" sz="1000" dirty="0" smtClean="0">
                <a:solidFill>
                  <a:schemeClr val="tx1"/>
                </a:solidFill>
              </a:rPr>
              <a:t>LED</a:t>
            </a:r>
            <a:r>
              <a:rPr lang="ru-RU" sz="1000" dirty="0" smtClean="0">
                <a:solidFill>
                  <a:schemeClr val="tx1"/>
                </a:solidFill>
              </a:rPr>
              <a:t>)  - </a:t>
            </a:r>
            <a:r>
              <a:rPr lang="en-US" sz="1000" dirty="0" smtClean="0">
                <a:solidFill>
                  <a:schemeClr val="tx1"/>
                </a:solidFill>
              </a:rPr>
              <a:t>Nichia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VS</a:t>
            </a:r>
            <a:r>
              <a:rPr lang="ru-RU" sz="1000" dirty="0" smtClean="0">
                <a:solidFill>
                  <a:schemeClr val="tx1"/>
                </a:solidFill>
              </a:rPr>
              <a:t>, </a:t>
            </a:r>
            <a:r>
              <a:rPr lang="en-US" sz="1000" dirty="0" smtClean="0">
                <a:solidFill>
                  <a:schemeClr val="tx1"/>
                </a:solidFill>
              </a:rPr>
              <a:t>Samsung </a:t>
            </a:r>
            <a:r>
              <a:rPr lang="ru-RU" sz="1000" dirty="0" smtClean="0">
                <a:solidFill>
                  <a:schemeClr val="tx1"/>
                </a:solidFill>
              </a:rPr>
              <a:t>или аналогичные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Цветовая температура светодиодов -4000 </a:t>
            </a:r>
            <a:r>
              <a:rPr lang="en-US" sz="1000" dirty="0" smtClean="0">
                <a:solidFill>
                  <a:schemeClr val="tx1"/>
                </a:solidFill>
              </a:rPr>
              <a:t>K</a:t>
            </a:r>
            <a:endParaRPr lang="ru-RU" sz="1000" dirty="0" smtClean="0">
              <a:solidFill>
                <a:schemeClr val="tx1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Индекс цветопередачи </a:t>
            </a:r>
            <a:r>
              <a:rPr lang="en-US" sz="1000" dirty="0" smtClean="0">
                <a:solidFill>
                  <a:schemeClr val="tx1"/>
                </a:solidFill>
              </a:rPr>
              <a:t>CRI</a:t>
            </a:r>
            <a:r>
              <a:rPr lang="ru-RU" sz="1000" dirty="0" smtClean="0">
                <a:solidFill>
                  <a:schemeClr val="tx1"/>
                </a:solidFill>
              </a:rPr>
              <a:t> &gt;80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Степень защиты -</a:t>
            </a:r>
            <a:r>
              <a:rPr lang="en-US" sz="1000" dirty="0" smtClean="0">
                <a:solidFill>
                  <a:schemeClr val="tx1"/>
                </a:solidFill>
              </a:rPr>
              <a:t>IP</a:t>
            </a:r>
            <a:r>
              <a:rPr lang="ru-RU" sz="1000" dirty="0" smtClean="0">
                <a:solidFill>
                  <a:schemeClr val="tx1"/>
                </a:solidFill>
              </a:rPr>
              <a:t>54</a:t>
            </a:r>
          </a:p>
          <a:p>
            <a:pPr lvl="0" algn="l">
              <a:buFont typeface="Arial" pitchFamily="34" charset="0"/>
              <a:buChar char="•"/>
            </a:pPr>
            <a:r>
              <a:rPr lang="ru-RU" sz="1000" dirty="0" smtClean="0">
                <a:solidFill>
                  <a:schemeClr val="tx1"/>
                </a:solidFill>
              </a:rPr>
              <a:t> Класс защиты </a:t>
            </a:r>
            <a:r>
              <a:rPr lang="en-US" sz="1000" dirty="0" smtClean="0">
                <a:solidFill>
                  <a:schemeClr val="tx1"/>
                </a:solidFill>
              </a:rPr>
              <a:t>I </a:t>
            </a:r>
            <a:endParaRPr lang="ru-RU" sz="1000" dirty="0" smtClean="0">
              <a:solidFill>
                <a:schemeClr val="tx1"/>
              </a:solidFill>
            </a:endParaRPr>
          </a:p>
          <a:p>
            <a:pPr algn="l"/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744836"/>
            <a:ext cx="9144000" cy="45719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7001">
                <a:srgbClr val="E6E6E6"/>
              </a:gs>
              <a:gs pos="32001">
                <a:srgbClr val="7D8496"/>
              </a:gs>
              <a:gs pos="47000">
                <a:srgbClr val="E6E6E6"/>
              </a:gs>
              <a:gs pos="85001">
                <a:srgbClr val="7D8496"/>
              </a:gs>
              <a:gs pos="100000">
                <a:srgbClr val="E6E6E6"/>
              </a:gs>
            </a:gsLst>
            <a:lin ang="0" scaled="0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kern="0" dirty="0">
              <a:solidFill>
                <a:sysClr val="windowText" lastClr="000000"/>
              </a:solidFill>
              <a:latin typeface="Palatino Linotype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6357958"/>
            <a:ext cx="8784976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b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1200" b="1" dirty="0">
              <a:solidFill>
                <a:srgbClr val="003399"/>
              </a:solidFill>
              <a:latin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0" y="188640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   НОВИНКИ 2016 г.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86116" y="1268760"/>
            <a:ext cx="2643206" cy="19236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 smtClean="0"/>
              <a:t>Область применения</a:t>
            </a:r>
          </a:p>
          <a:p>
            <a:pPr>
              <a:buFont typeface="Wingdings" pitchFamily="2" charset="2"/>
              <a:buChar char="§"/>
            </a:pPr>
            <a:r>
              <a:rPr lang="ru-RU" sz="1000" dirty="0" smtClean="0"/>
              <a:t> Светильники с повышенной степенью защиты от попадания пыли и влаги</a:t>
            </a:r>
          </a:p>
          <a:p>
            <a:pPr>
              <a:buFont typeface="Wingdings" pitchFamily="2" charset="2"/>
              <a:buChar char="§"/>
            </a:pPr>
            <a:r>
              <a:rPr lang="ru-RU" sz="1000" dirty="0" smtClean="0"/>
              <a:t> Светильники могут комплектоваться </a:t>
            </a:r>
            <a:r>
              <a:rPr lang="en-US" sz="1000" dirty="0" smtClean="0"/>
              <a:t>‘</a:t>
            </a:r>
            <a:r>
              <a:rPr lang="ru-RU" sz="1000" dirty="0" smtClean="0"/>
              <a:t>эвакуационными и  пожарными пиктограммами</a:t>
            </a:r>
            <a:endParaRPr lang="en-US" sz="1000" dirty="0" smtClean="0"/>
          </a:p>
          <a:p>
            <a:r>
              <a:rPr lang="ru-RU" sz="1000" b="1" dirty="0" smtClean="0"/>
              <a:t>Установка</a:t>
            </a:r>
          </a:p>
          <a:p>
            <a:pPr>
              <a:buFont typeface="Wingdings" pitchFamily="2" charset="2"/>
              <a:buChar char="§"/>
            </a:pPr>
            <a:r>
              <a:rPr lang="ru-RU" sz="1000" dirty="0" smtClean="0"/>
              <a:t> Встраиваемый, накладной (стана/потолок)</a:t>
            </a:r>
          </a:p>
          <a:p>
            <a:pPr>
              <a:buFont typeface="Wingdings" pitchFamily="2" charset="2"/>
              <a:buChar char="§"/>
            </a:pPr>
            <a:r>
              <a:rPr lang="ru-RU" sz="1000" dirty="0" smtClean="0"/>
              <a:t> Аварийный блок питания - опция</a:t>
            </a:r>
            <a:endParaRPr lang="en-US" sz="1000" dirty="0" smtClean="0"/>
          </a:p>
          <a:p>
            <a:endParaRPr lang="ru-RU" sz="1000" dirty="0" smtClean="0"/>
          </a:p>
          <a:p>
            <a:pPr>
              <a:buFont typeface="Wingdings" pitchFamily="2" charset="2"/>
              <a:buChar char="§"/>
            </a:pPr>
            <a:endParaRPr lang="ru-RU" sz="1000" dirty="0" smtClean="0"/>
          </a:p>
          <a:p>
            <a:pPr algn="ctr"/>
            <a:endParaRPr lang="ru-RU" sz="900" b="1" i="1" dirty="0"/>
          </a:p>
        </p:txBody>
      </p:sp>
      <p:sp>
        <p:nvSpPr>
          <p:cNvPr id="14" name="Прямоугольник 13"/>
          <p:cNvSpPr/>
          <p:nvPr/>
        </p:nvSpPr>
        <p:spPr>
          <a:xfrm>
            <a:off x="179512" y="6215081"/>
            <a:ext cx="878497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800" b="1" i="1" dirty="0" smtClean="0"/>
              <a:t>* В связи с постоянным процессом улучшения технических характеристик , актуальные параметры светильников необходимо уточнять на сайте </a:t>
            </a:r>
            <a:r>
              <a:rPr lang="en-US" sz="800" b="1" i="1" dirty="0" smtClean="0">
                <a:solidFill>
                  <a:srgbClr val="003399"/>
                </a:solidFill>
                <a:latin typeface="Calibri" pitchFamily="34" charset="0"/>
              </a:rPr>
              <a:t>www.technoluxtm.ru</a:t>
            </a:r>
            <a:endParaRPr lang="ru-RU" sz="800" b="1" i="1" dirty="0" smtClean="0"/>
          </a:p>
          <a:p>
            <a:pPr algn="ctr"/>
            <a:r>
              <a:rPr lang="ru-RU" sz="800" b="1" i="1" dirty="0" smtClean="0"/>
              <a:t>  </a:t>
            </a:r>
            <a:endParaRPr lang="ru-RU" sz="800" b="1" i="1" dirty="0"/>
          </a:p>
        </p:txBody>
      </p:sp>
      <p:pic>
        <p:nvPicPr>
          <p:cNvPr id="15" name="Picture 2" descr="Technolux | Технолюкс - светильники встраиваемые, накладные, пылевлагозащищенные, промышленные, downlight, аварийные светильники, прожекторы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116632"/>
            <a:ext cx="1061170" cy="504056"/>
          </a:xfrm>
          <a:prstGeom prst="rect">
            <a:avLst/>
          </a:prstGeom>
          <a:noFill/>
        </p:spPr>
      </p:pic>
      <p:pic>
        <p:nvPicPr>
          <p:cNvPr id="17410" name="Picture 2" descr="Картинки по запросу эвакуационный светильник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43042" y="4786322"/>
            <a:ext cx="500066" cy="500066"/>
          </a:xfrm>
          <a:prstGeom prst="rect">
            <a:avLst/>
          </a:prstGeom>
          <a:noFill/>
        </p:spPr>
      </p:pic>
      <p:sp>
        <p:nvSpPr>
          <p:cNvPr id="17412" name="AutoShape 4" descr="data:image/png;base64,iVBORw0KGgoAAAANSUhEUgAAAvMAAAI2CAYAAADdIAfQAAAgAElEQVR4Xu3aIU5cARSF4fvqEDhMTS0a18puol0AFlYDlgW0lgVUtgbQ2BoEOBJwM4Vp06RL+F+/Scaf952bycnLLDNz+fL1IUCAAAECBAgQIEAgJrAY87HGxCVAgAABAgQIECDwR8CYdwo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GA5PZ2raHaxCRAgQIAAAQIECPzXAsv12WyOTub1Db0PAQIECKxM4OJwtse3fuNXVqvHIUCAwE7g5ny2y9P9bPYO5isTAgQIEFifwN2P2X/7fh7X92SeiAABAgSeH+bTst2+LPrFWxvnQIAAAQIECBAgQKAksNvxxnypMlkJECBAgAABAgQI/BYw5l0C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NiN+Z/fZvPu47zBQYAAAQIECBAgQIBAR+B1xxvznb4kJUCAAAECBAgQIPBXYDfmd6/nl1m4ECBAgAABAgQIECDQEfCf+U5XkhIgQIAAAQIECBD4R8CYdxA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YDfmn+5ns3cwX3AQIECAwPoE7r7P/tsP87i+J/NEBAgQIPD8MJ+X67PZHJ3MgoMAAQIE1idwcTjb41u/8etr1hMRIEBg5ub85c386elcwSBAgAABAgQIECBAoCfw+kb+shdbYgI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OjL1AIAAAKoSURBV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+AUKUmdnJrcQI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data:image/png;base64,iVBORw0KGgoAAAANSUhEUgAAAvMAAAI2CAYAAADdIAfQAAAgAElEQVR4Xu3aIU5cARSF4fvqEDhMTS0a18puol0AFlYDlgW0lgVUtgbQ2BoEOBJwM4Vp06RL+F+/Scaf952bycnLLDNz+fL1IUCAAAECBAgQIEAgJrAY87HGxCVAgAABAgQIECDwR8CYdwo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GA5PZ2raHaxCRAgQIAAAQIECPzXAsv12WyOTub1Db0PAQIECKxM4OJwtse3fuNXVqvHIUCAwE7g5ny2y9P9bPYO5isTAgQIEFifwN2P2X/7fh7X92SeiAABAgSeH+bTst2+LPrFWxvnQIAAAQIECBAgQKAksNvxxnypMlkJECBAgAABAgQI/BYw5l0C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NiN+Z/fZvPu47zBQYAAAQIECBAgQIBAR+B1xxvznb4kJUCAAAECBAgQIPBXYDfmd6/nl1m4ECBAgAABAgQIECDQEfCf+U5XkhIgQIAAAQIECBD4R8CYdxA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YDfmn+5ns3cwX3AQIECAwPoE7r7P/tsP87i+J/NEBAgQIPD8MJ+X67PZHJ3MgoMAAQIE1idwcTjb41u/8etr1hMRIEBg5ub85c386elcwSBAgAABAgQIECBAoCfw+kb+shdbYgI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OjL1AIAAAKoSURBV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+AUKUmdnJrcQI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data:image/png;base64,iVBORw0KGgoAAAANSUhEUgAAAvMAAAI2CAYAAADdIAfQAAAgAElEQVR4Xu3aIU5cARSF4fvqEDhMTS0a18puol0AFlYDlgW0lgVUtgbQ2BoEOBJwM4Vp06RL+F+/Scaf952bycnLLDNz+fL1IUCAAAECBAgQIEAgJrAY87HGxCVAgAABAgQIECDwR8CYdwo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GA5PZ2raHaxCRAgQIAAAQIECPzXAsv12WyOTub1Db0PAQIECKxM4OJwtse3fuNXVqvHIUCAwE7g5ny2y9P9bPYO5isTAgQIEFifwN2P2X/7fh7X92SeiAABAgSeH+bTst2+LPrFWxvnQIAAAQIECBAgQKAksNvxxnypMlkJECBAgAABAgQI/BYw5l0C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NiN+Z/fZvPu47zBQYAAAQIECBAgQIBAR+B1xxvznb4kJUCAAAECBAgQIPBXYDfmd6/nl1m4ECBAgAABAgQIECDQEfCf+U5XkhIgQIAAAQIECBD4R8CYdxA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YDfmn+5ns3cwX3AQIECAwPoE7r7P/tsP87i+J/NEBAgQIPD8MJ+X67PZHJ3MgoMAAQIE1idwcTjb41u/8etr1hMRIEBg5ub85c386elcwSBAgAABAgQIECBAoCfw+kb+shdbYgI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MObdAAECBAgQIECAAIGogDEfLU5sAgQIECBAgAABAsa8GyBAgAABAgQIECAQFTDmo8WJTYAAAQIECBAgQOjL1AIAAAKoSURBVMCYdwMECBAgQIAAAQIEogLGfLQ4sQkQIECAAAECBAgY826AAAECBAgQIECAQFTAmI8WJzYBAgQIECBAgAABY94NECBAgAABAgQIEIgKGPPR4sQmQIAAAQIECBAgYMy7AQIECBAgQIAAAQJRAWM+WpzYBAgQIECAAAECBIx5N0CAAAECBAgQIEAgKmDMR4sTmwABAgQIECBAgIAx7wYIECBAgAABAgQIRAWM+WhxYhMgQIAAAQIECBAw5t0AAQIECBAgQIAAgaiAMR8tTmwCBAgQIECAAAECxrwbIECAAAECBAgQIBAVMOajxYlNgAABAgQIECBAwJh3AwQIECBAgAABAgSiAsZ8tDixCRAgQIAAAQIECBjzboAAAQIECBAgQIBAVMCYjxYnNgECBAgQIECAAAFj3g0QIECAAAECBAgQiAoY89HixCZAgAABAgQIECBgzLsBAgQIECBAgAABAlEBYz5anNgECBAgQIAAAQIEjHk3QIAAAQIECBAgQCAqYMxHixObAAECBAgQIECAgDHvBggQIECAAAECBAhEBYz5aHFiEyBAgAABAgQIEDDm3QABAgQIECBAgACBqIAxHy1ObAIECBAgQIAAAQLGvBsgQIAAAQIECBAgEBUw5qPFiU2AAAECBAgQIEDAmHcDBAgQIECAAAECBKICxny0OLEJECBAgAABAgQIGPNugAABAgQIECBAgEBUwJiPFic2AQIECBAgQIAAAWPeDRAgQIAAAQIECBCIChjz0eLEJkCAAAECBAgQIGDMuwECBAgQIECAAAECUQFjPlqc2AQIECBAgAABAgSMeTdAgAABAgQIECBAICpgzEeLE5sAAQIECBAgQICAMe8GCBAgQIAAAQIECEQFjPlocWITIECAAAECBAgQ+AUKUmdnJrcQIw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22" name="Picture 14" descr="Картинки по запросу фото пожарный кран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472" y="4786322"/>
            <a:ext cx="502298" cy="500066"/>
          </a:xfrm>
          <a:prstGeom prst="rect">
            <a:avLst/>
          </a:prstGeom>
          <a:noFill/>
        </p:spPr>
      </p:pic>
      <p:pic>
        <p:nvPicPr>
          <p:cNvPr id="17424" name="Picture 1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1357298"/>
            <a:ext cx="2000264" cy="13020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929190" y="3143247"/>
            <a:ext cx="793809" cy="3484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29059" y="2786058"/>
            <a:ext cx="1143008" cy="502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86116" y="2786058"/>
            <a:ext cx="55549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28596" y="2857495"/>
            <a:ext cx="2164904" cy="1428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23" name="Таблица 22"/>
          <p:cNvGraphicFramePr>
            <a:graphicFrameLocks noGrp="1"/>
          </p:cNvGraphicFramePr>
          <p:nvPr/>
        </p:nvGraphicFramePr>
        <p:xfrm>
          <a:off x="3143240" y="3786190"/>
          <a:ext cx="5638799" cy="2357455"/>
        </p:xfrm>
        <a:graphic>
          <a:graphicData uri="http://schemas.openxmlformats.org/drawingml/2006/table">
            <a:tbl>
              <a:tblPr/>
              <a:tblGrid>
                <a:gridCol w="1878542"/>
                <a:gridCol w="1167742"/>
                <a:gridCol w="980523"/>
                <a:gridCol w="926578"/>
                <a:gridCol w="685414"/>
              </a:tblGrid>
              <a:tr h="571505"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Тип установки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Наименование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Потребляемая мощность, Вт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Световой поток, лм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Габаритные размеры, (ДхШхВ) мм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37609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76092"/>
                    </a:solidFill>
                  </a:tcPr>
                </a:tc>
              </a:tr>
              <a:tr h="17859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Накладной/торцевой- потолочный, торцевой- настенный 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TLF02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297х297х65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TLF03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TLF04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TLF05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TLF06 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900" b="1" i="1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Встраиваемые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С02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840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297х297х60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С03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15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1350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С04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  <a:endParaRPr lang="ru-RU" sz="9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С05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2100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785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TLF</a:t>
                      </a:r>
                      <a:r>
                        <a:rPr lang="ru-RU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С06 </a:t>
                      </a:r>
                      <a:r>
                        <a:rPr lang="en-US" sz="9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IP54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ru-RU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2530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7375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262554" y="260648"/>
            <a:ext cx="46188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tx2"/>
                </a:solidFill>
              </a:rPr>
              <a:t>ДОПОЛНИТЕЛЬНЫЕ АКСЕССУАРЫ</a:t>
            </a:r>
            <a:endParaRPr lang="ru-RU" sz="2400" b="1" dirty="0">
              <a:solidFill>
                <a:schemeClr val="tx2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539552" y="764704"/>
            <a:ext cx="8064896" cy="0"/>
          </a:xfrm>
          <a:prstGeom prst="line">
            <a:avLst/>
          </a:prstGeom>
          <a:ln w="95250" cmpd="thickThin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Прямоугольник 5"/>
          <p:cNvSpPr/>
          <p:nvPr/>
        </p:nvSpPr>
        <p:spPr>
          <a:xfrm>
            <a:off x="571472" y="3214686"/>
            <a:ext cx="28843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dirty="0" smtClean="0"/>
              <a:t>Кронштейн для торцевого крепления TLF</a:t>
            </a:r>
          </a:p>
          <a:p>
            <a:r>
              <a:rPr lang="ru-RU" sz="1200" dirty="0" smtClean="0"/>
              <a:t> арт.12700</a:t>
            </a:r>
            <a:endParaRPr lang="ru-RU" sz="12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214810" y="3214686"/>
            <a:ext cx="30718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dirty="0" smtClean="0"/>
              <a:t>Рамка крепления TLF(С) (297x297) для потолка из </a:t>
            </a:r>
            <a:r>
              <a:rPr lang="ru-RU" sz="1200" dirty="0" err="1" smtClean="0"/>
              <a:t>гипсокартона</a:t>
            </a:r>
            <a:r>
              <a:rPr lang="ru-RU" sz="1200" dirty="0" smtClean="0"/>
              <a:t>, арт.12717</a:t>
            </a:r>
            <a:endParaRPr lang="ru-RU" sz="1200" dirty="0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1643050"/>
            <a:ext cx="1972080" cy="1228346"/>
          </a:xfrm>
          <a:prstGeom prst="rect">
            <a:avLst/>
          </a:prstGeom>
          <a:noFill/>
          <a:ln w="9525">
            <a:solidFill>
              <a:srgbClr val="0070C0"/>
            </a:solidFill>
            <a:miter lim="800000"/>
            <a:headEnd/>
            <a:tailEnd/>
          </a:ln>
          <a:effectLst/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43372" y="1643050"/>
            <a:ext cx="3193639" cy="1500198"/>
          </a:xfrm>
          <a:prstGeom prst="rect">
            <a:avLst/>
          </a:prstGeom>
          <a:noFill/>
          <a:ln w="19050">
            <a:solidFill>
              <a:srgbClr val="0070C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3836</TotalTime>
  <Words>200</Words>
  <Application>Microsoft Office PowerPoint</Application>
  <PresentationFormat>Экран (4:3)</PresentationFormat>
  <Paragraphs>65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ПЫЛЕВЛАГОЗАЩИЩЕННЫЕ СВЕТОДИОДНЫЕ СВЕТИЛЬНИКИ  СЕРИИ TLF IP54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Vitaly</dc:creator>
  <cp:lastModifiedBy>Administrator</cp:lastModifiedBy>
  <cp:revision>183</cp:revision>
  <dcterms:modified xsi:type="dcterms:W3CDTF">2016-09-06T08:13:03Z</dcterms:modified>
</cp:coreProperties>
</file>