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4EF"/>
    <a:srgbClr val="444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1" autoAdjust="0"/>
  </p:normalViewPr>
  <p:slideViewPr>
    <p:cSldViewPr>
      <p:cViewPr>
        <p:scale>
          <a:sx n="100" d="100"/>
          <a:sy n="100" d="100"/>
        </p:scale>
        <p:origin x="-199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F43D5-F83C-484E-9A47-7211B4C6F98E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2DAAB-0FBB-415A-B924-39C91B0A0D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65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2DAAB-0FBB-415A-B924-39C91B0A0DB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2DAAB-0FBB-415A-B924-39C91B0A0DB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357189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Светильники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TL(C) IP54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под лампы Т5 для чистых помещений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60" y="1142984"/>
            <a:ext cx="2928958" cy="1785950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20000"/>
              </a:lnSpc>
            </a:pPr>
            <a:r>
              <a:rPr lang="ru-RU" sz="1100" b="1" i="1" dirty="0" smtClean="0">
                <a:solidFill>
                  <a:schemeClr val="tx1"/>
                </a:solidFill>
              </a:rPr>
              <a:t>Конструкция </a:t>
            </a:r>
          </a:p>
          <a:p>
            <a:pPr lvl="0" algn="l">
              <a:lnSpc>
                <a:spcPct val="120000"/>
              </a:lnSpc>
              <a:buFont typeface="Wingdings" pitchFamily="2" charset="2"/>
              <a:buChar char="§"/>
            </a:pPr>
            <a:r>
              <a:rPr lang="ru-RU" sz="1100" dirty="0" smtClean="0">
                <a:solidFill>
                  <a:schemeClr val="tx1"/>
                </a:solidFill>
              </a:rPr>
              <a:t> Корпус -сварной из листовой стали, окрашен белой порошковой краской</a:t>
            </a:r>
          </a:p>
          <a:p>
            <a:pPr lvl="0" algn="l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Оптическая система – 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ru-RU" sz="1100" dirty="0" smtClean="0">
                <a:solidFill>
                  <a:schemeClr val="tx1"/>
                </a:solidFill>
              </a:rPr>
              <a:t>опал, (призма, </a:t>
            </a:r>
            <a:r>
              <a:rPr lang="ru-RU" sz="1100" dirty="0" err="1" smtClean="0">
                <a:solidFill>
                  <a:schemeClr val="tx1"/>
                </a:solidFill>
              </a:rPr>
              <a:t>микропризма</a:t>
            </a:r>
            <a:r>
              <a:rPr lang="ru-RU" sz="1100" dirty="0" smtClean="0">
                <a:solidFill>
                  <a:schemeClr val="tx1"/>
                </a:solidFill>
              </a:rPr>
              <a:t>, темперированное стекло – под заказ)</a:t>
            </a:r>
          </a:p>
          <a:p>
            <a:pPr lvl="0" algn="l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Пускорегулирующая аппаратура (ЭПРА)  - </a:t>
            </a:r>
            <a:r>
              <a:rPr lang="en-US" sz="1100" dirty="0" err="1" smtClean="0">
                <a:solidFill>
                  <a:schemeClr val="tx1"/>
                </a:solidFill>
              </a:rPr>
              <a:t>Helvar</a:t>
            </a:r>
            <a:r>
              <a:rPr lang="ru-RU" sz="1100" dirty="0" smtClean="0">
                <a:solidFill>
                  <a:schemeClr val="tx1"/>
                </a:solidFill>
              </a:rPr>
              <a:t>, </a:t>
            </a:r>
            <a:r>
              <a:rPr lang="en-US" sz="1100" dirty="0" smtClean="0">
                <a:solidFill>
                  <a:schemeClr val="tx1"/>
                </a:solidFill>
              </a:rPr>
              <a:t>VS, Philips</a:t>
            </a:r>
            <a:r>
              <a:rPr lang="ru-RU" sz="1100" dirty="0" smtClean="0">
                <a:solidFill>
                  <a:schemeClr val="tx1"/>
                </a:solidFill>
              </a:rPr>
              <a:t> или аналоги</a:t>
            </a:r>
          </a:p>
          <a:p>
            <a:pPr lvl="0" algn="l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Источник света </a:t>
            </a:r>
            <a:r>
              <a:rPr lang="en-US" sz="1100" dirty="0" smtClean="0">
                <a:solidFill>
                  <a:schemeClr val="tx1"/>
                </a:solidFill>
              </a:rPr>
              <a:t>- </a:t>
            </a:r>
            <a:r>
              <a:rPr lang="ru-RU" sz="1100" dirty="0" smtClean="0">
                <a:solidFill>
                  <a:schemeClr val="tx1"/>
                </a:solidFill>
              </a:rPr>
              <a:t>линейная люминесцентная лампа Т5, цоколь </a:t>
            </a:r>
            <a:r>
              <a:rPr lang="en-US" sz="1100" dirty="0" smtClean="0">
                <a:solidFill>
                  <a:schemeClr val="tx1"/>
                </a:solidFill>
              </a:rPr>
              <a:t>G5</a:t>
            </a:r>
            <a:endParaRPr lang="ru-RU" sz="1100" dirty="0" smtClean="0">
              <a:solidFill>
                <a:schemeClr val="tx1"/>
              </a:solidFill>
            </a:endParaRPr>
          </a:p>
          <a:p>
            <a:pPr lvl="0" algn="l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Степень защиты </a:t>
            </a:r>
            <a:r>
              <a:rPr lang="en-US" sz="1100" dirty="0" smtClean="0">
                <a:solidFill>
                  <a:schemeClr val="tx1"/>
                </a:solidFill>
              </a:rPr>
              <a:t>IP</a:t>
            </a:r>
            <a:r>
              <a:rPr lang="ru-RU" sz="1100" dirty="0" smtClean="0">
                <a:solidFill>
                  <a:schemeClr val="tx1"/>
                </a:solidFill>
              </a:rPr>
              <a:t>54</a:t>
            </a:r>
          </a:p>
          <a:p>
            <a:pPr lvl="0" algn="l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</a:rPr>
              <a:t> Класс защиты </a:t>
            </a:r>
            <a:r>
              <a:rPr lang="en-US" sz="1100" dirty="0" smtClean="0">
                <a:solidFill>
                  <a:schemeClr val="tx1"/>
                </a:solidFill>
              </a:rPr>
              <a:t>I </a:t>
            </a:r>
            <a:endParaRPr lang="ru-RU" sz="11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744836"/>
            <a:ext cx="9144000" cy="4571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ysClr val="windowText" lastClr="000000"/>
              </a:solidFill>
              <a:latin typeface="Palatino Linotype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6357958"/>
            <a:ext cx="87849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>
                <a:solidFill>
                  <a:srgbClr val="003399"/>
                </a:solidFill>
                <a:latin typeface="Calibri" pitchFamily="34" charset="0"/>
              </a:rPr>
              <a:t>www.technoluxtm.ru</a:t>
            </a:r>
            <a:endParaRPr lang="ru-RU" sz="1200" b="1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8864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  НОВИНКИ  2017 г.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1142984"/>
            <a:ext cx="271464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/>
              <a:t>Область применения</a:t>
            </a:r>
          </a:p>
          <a:p>
            <a:r>
              <a:rPr lang="ru-RU" sz="900" dirty="0" smtClean="0"/>
              <a:t>Светильники с повышенной степенью защиты от попадания пыли и влаги.  Для чистых помещений, медицинских учреждений, в зоне приготовления пищи</a:t>
            </a:r>
          </a:p>
          <a:p>
            <a:r>
              <a:rPr lang="ru-RU" sz="900" b="1" dirty="0" smtClean="0"/>
              <a:t>Установка</a:t>
            </a:r>
          </a:p>
          <a:p>
            <a:pPr>
              <a:buFont typeface="Wingdings" pitchFamily="2" charset="2"/>
              <a:buChar char="§"/>
            </a:pPr>
            <a:r>
              <a:rPr lang="ru-RU" sz="900" dirty="0" smtClean="0"/>
              <a:t> Встраиваемый, накладной, подвесной, </a:t>
            </a:r>
            <a:r>
              <a:rPr lang="ru-RU" sz="900" dirty="0" err="1" smtClean="0"/>
              <a:t>Грильято</a:t>
            </a:r>
            <a:r>
              <a:rPr lang="ru-RU" sz="900" dirty="0" smtClean="0"/>
              <a:t> или </a:t>
            </a:r>
            <a:r>
              <a:rPr lang="ru-RU" sz="900" dirty="0" err="1" smtClean="0"/>
              <a:t>гипсокартон</a:t>
            </a:r>
            <a:r>
              <a:rPr lang="ru-RU" sz="900" dirty="0" smtClean="0"/>
              <a:t> (с помощью доп. комплекта крепления)</a:t>
            </a:r>
          </a:p>
          <a:p>
            <a:pPr>
              <a:buFont typeface="Wingdings" pitchFamily="2" charset="2"/>
              <a:buChar char="§"/>
            </a:pPr>
            <a:r>
              <a:rPr lang="ru-RU" sz="900" dirty="0" smtClean="0"/>
              <a:t> Аварийный блок питания –</a:t>
            </a:r>
            <a:r>
              <a:rPr lang="en-US" sz="900" dirty="0" smtClean="0"/>
              <a:t>1</a:t>
            </a:r>
            <a:r>
              <a:rPr lang="ru-RU" sz="900" dirty="0" smtClean="0"/>
              <a:t>час или 3часа (под заказ)</a:t>
            </a:r>
          </a:p>
          <a:p>
            <a:pPr>
              <a:buFont typeface="Wingdings" pitchFamily="2" charset="2"/>
              <a:buChar char="§"/>
            </a:pPr>
            <a:r>
              <a:rPr lang="ru-RU" sz="900" dirty="0" smtClean="0"/>
              <a:t> Управление 1-10В, </a:t>
            </a:r>
            <a:r>
              <a:rPr lang="en-US" sz="900" dirty="0" smtClean="0"/>
              <a:t>DALI</a:t>
            </a:r>
            <a:r>
              <a:rPr lang="ru-RU" sz="900" dirty="0" smtClean="0"/>
              <a:t> (по запросу)</a:t>
            </a:r>
            <a:endParaRPr lang="en-US" sz="900" dirty="0" smtClean="0"/>
          </a:p>
          <a:p>
            <a:endParaRPr lang="ru-RU" sz="900" dirty="0" smtClean="0"/>
          </a:p>
          <a:p>
            <a:endParaRPr lang="en-US" sz="900" dirty="0" smtClean="0"/>
          </a:p>
          <a:p>
            <a:endParaRPr lang="ru-RU" sz="1000" dirty="0" smtClean="0"/>
          </a:p>
          <a:p>
            <a:pPr>
              <a:buFont typeface="Wingdings" pitchFamily="2" charset="2"/>
              <a:buChar char="§"/>
            </a:pPr>
            <a:endParaRPr lang="ru-RU" sz="1000" dirty="0" smtClean="0"/>
          </a:p>
          <a:p>
            <a:endParaRPr lang="ru-RU" sz="1000" dirty="0" smtClean="0"/>
          </a:p>
          <a:p>
            <a:pPr>
              <a:buFont typeface="Wingdings" pitchFamily="2" charset="2"/>
              <a:buChar char="§"/>
            </a:pPr>
            <a:endParaRPr lang="ru-RU" sz="1000" dirty="0" smtClean="0"/>
          </a:p>
          <a:p>
            <a:pPr algn="ctr"/>
            <a:endParaRPr lang="ru-RU" sz="900" b="1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6215081"/>
            <a:ext cx="8784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i="1" dirty="0" smtClean="0"/>
              <a:t>* В связи с постоянным процессом улучшения технических характеристик , актуальные параметры светильников необходимо уточнять на сайте </a:t>
            </a:r>
            <a:r>
              <a:rPr lang="en-US" sz="800" b="1" i="1" dirty="0" smtClean="0">
                <a:solidFill>
                  <a:srgbClr val="003399"/>
                </a:solidFill>
                <a:latin typeface="Calibri" pitchFamily="34" charset="0"/>
              </a:rPr>
              <a:t>www.technoluxtm.ru</a:t>
            </a:r>
            <a:endParaRPr lang="ru-RU" sz="800" b="1" i="1" dirty="0" smtClean="0"/>
          </a:p>
          <a:p>
            <a:pPr algn="ctr"/>
            <a:r>
              <a:rPr lang="ru-RU" sz="800" b="1" i="1" dirty="0" smtClean="0"/>
              <a:t>  </a:t>
            </a:r>
            <a:endParaRPr lang="ru-RU" sz="800" b="1" i="1" dirty="0"/>
          </a:p>
        </p:txBody>
      </p:sp>
      <p:pic>
        <p:nvPicPr>
          <p:cNvPr id="15" name="Picture 2" descr="Technolux | Технолюкс - светильники встраиваемые, накладные, пылевлагозащищенные, промышленные, downlight, аварийные светильники, прожектор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16632"/>
            <a:ext cx="1061170" cy="504056"/>
          </a:xfrm>
          <a:prstGeom prst="rect">
            <a:avLst/>
          </a:prstGeom>
          <a:noFill/>
        </p:spPr>
      </p:pic>
      <p:pic>
        <p:nvPicPr>
          <p:cNvPr id="2050" name="Picture 2" descr="http://www.technoluxtm.ru/image.php?src=assets/images/catalog/tovs/TLC03_04_CL.jpg&amp;w=220&amp;h=130&amp;far=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571612"/>
            <a:ext cx="1571637" cy="1285885"/>
          </a:xfrm>
          <a:prstGeom prst="rect">
            <a:avLst/>
          </a:prstGeom>
          <a:noFill/>
        </p:spPr>
      </p:pic>
      <p:pic>
        <p:nvPicPr>
          <p:cNvPr id="2052" name="Picture 4" descr="http://www.technoluxtm.ru/image.php?src=assets/images/catalog/tovs/TL06_CL.jpg&amp;w=420&amp;h=280&amp;far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1571612"/>
            <a:ext cx="1714512" cy="1143009"/>
          </a:xfrm>
          <a:prstGeom prst="rect">
            <a:avLst/>
          </a:prstGeom>
          <a:noFill/>
        </p:spPr>
      </p:pic>
      <p:sp>
        <p:nvSpPr>
          <p:cNvPr id="4098" name="AutoShape 2" descr="Картинки по запросу фото поликлини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Картинки по запросу фото поликлини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3143248"/>
            <a:ext cx="107157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28794" y="3214686"/>
            <a:ext cx="1181310" cy="521846"/>
          </a:xfrm>
          <a:prstGeom prst="rect">
            <a:avLst/>
          </a:prstGeom>
          <a:noFill/>
        </p:spPr>
      </p:pic>
      <p:pic>
        <p:nvPicPr>
          <p:cNvPr id="1026" name="Picture 2" descr="D:\Новые модели\IP54 люм\Фото медицина\PB111264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4214818"/>
            <a:ext cx="3175362" cy="1785950"/>
          </a:xfrm>
          <a:prstGeom prst="rect">
            <a:avLst/>
          </a:prstGeom>
          <a:noFill/>
        </p:spPr>
      </p:pic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428992" y="2928934"/>
          <a:ext cx="5429287" cy="3154680"/>
        </p:xfrm>
        <a:graphic>
          <a:graphicData uri="http://schemas.openxmlformats.org/drawingml/2006/table">
            <a:tbl>
              <a:tblPr/>
              <a:tblGrid>
                <a:gridCol w="1571636"/>
                <a:gridCol w="1284778"/>
                <a:gridCol w="724605"/>
                <a:gridCol w="924134"/>
                <a:gridCol w="924134"/>
              </a:tblGrid>
              <a:tr h="33649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Тип установки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Мощность лампы, Вт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Количество в упаковке, шт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Габаритные размеры, (ДхШхВ) мм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</a:tr>
              <a:tr h="133195">
                <a:tc rowSpan="1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Накладной / подвесной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TL128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1х28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1257х157х50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TL135 OL IP 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1х35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1583х297х50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TL149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1х49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1583х297х50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TL154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1х54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1257х157х50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TL180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1х80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1583х297х50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TL214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2х14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597х297х50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TL224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2х24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597х297х50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TL228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2х28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1257х157х50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TL235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2х35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1583х297х50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TL249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2х49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1583х297х50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TL254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2х54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1257х157х50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TL280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2х80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1583х297х50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Накладной / подвесной / грильято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TL414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4х14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587х587х50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TL424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4х24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587х587х50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Встраиваемые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TLC214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2х14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597х297х50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TLC224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2х24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597х297х50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TLC228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2х28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1197х297х50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TLC254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2х54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1197х297х50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TLC414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4х14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597х597х50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BZ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TLC424 OL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4х24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597х597х50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357189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</a:rPr>
              <a:t>ДОПОЛНИТЕЛЬНЫЕ АКСЕССУАРЫ  ДЛЯ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TL(C)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Т5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IP54 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744836"/>
            <a:ext cx="9144000" cy="4571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ysClr val="windowText" lastClr="000000"/>
              </a:solidFill>
              <a:latin typeface="Palatino Linotype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6357958"/>
            <a:ext cx="87849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>
                <a:solidFill>
                  <a:srgbClr val="003399"/>
                </a:solidFill>
                <a:latin typeface="Calibri" pitchFamily="34" charset="0"/>
              </a:rPr>
              <a:t>www.technoluxtm.ru</a:t>
            </a:r>
            <a:endParaRPr lang="ru-RU" sz="1200" b="1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8864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  НОВИНКИ  2017 г.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6215081"/>
            <a:ext cx="8784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i="1" dirty="0" smtClean="0"/>
              <a:t>* В связи с постоянным процессом улучшения технических характеристик , актуальные параметры светильников необходимо уточнять на сайте </a:t>
            </a:r>
            <a:r>
              <a:rPr lang="en-US" sz="800" b="1" i="1" dirty="0" smtClean="0">
                <a:solidFill>
                  <a:srgbClr val="003399"/>
                </a:solidFill>
                <a:latin typeface="Calibri" pitchFamily="34" charset="0"/>
              </a:rPr>
              <a:t>www.technoluxtm.ru</a:t>
            </a:r>
            <a:endParaRPr lang="ru-RU" sz="800" b="1" i="1" dirty="0" smtClean="0"/>
          </a:p>
          <a:p>
            <a:pPr algn="ctr"/>
            <a:r>
              <a:rPr lang="ru-RU" sz="800" b="1" i="1" dirty="0" smtClean="0"/>
              <a:t>  </a:t>
            </a:r>
            <a:endParaRPr lang="ru-RU" sz="800" b="1" i="1" dirty="0"/>
          </a:p>
        </p:txBody>
      </p:sp>
      <p:pic>
        <p:nvPicPr>
          <p:cNvPr id="15" name="Picture 2" descr="Technolux | Технолюкс - светильники встраиваемые, накладные, пылевлагозащищенные, промышленные, downlight, аварийные светильники, прожектор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16632"/>
            <a:ext cx="1061170" cy="504056"/>
          </a:xfrm>
          <a:prstGeom prst="rect">
            <a:avLst/>
          </a:prstGeom>
          <a:noFill/>
        </p:spPr>
      </p:pic>
      <p:pic>
        <p:nvPicPr>
          <p:cNvPr id="18" name="Рисунок 17" descr="49.png"/>
          <p:cNvPicPr>
            <a:picLocks noChangeAspect="1"/>
          </p:cNvPicPr>
          <p:nvPr/>
        </p:nvPicPr>
        <p:blipFill>
          <a:blip r:embed="rId4" cstate="print"/>
          <a:srcRect t="26304" b="18895"/>
          <a:stretch>
            <a:fillRect/>
          </a:stretch>
        </p:blipFill>
        <p:spPr>
          <a:xfrm>
            <a:off x="1285852" y="4143380"/>
            <a:ext cx="1357322" cy="1115737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4000504"/>
            <a:ext cx="1428760" cy="1154019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1357298"/>
            <a:ext cx="2571768" cy="1470432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1071538" y="535782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Комплект для подвеса</a:t>
            </a:r>
            <a:endParaRPr lang="en-US" sz="1200" dirty="0" smtClean="0"/>
          </a:p>
          <a:p>
            <a:pPr algn="ctr"/>
            <a:r>
              <a:rPr lang="ru-RU" sz="1200" dirty="0" smtClean="0"/>
              <a:t>Арт. 01839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14810" y="2857496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Комплект крепления  рамки в </a:t>
            </a:r>
            <a:r>
              <a:rPr lang="ru-RU" sz="1200" dirty="0" err="1" smtClean="0"/>
              <a:t>потолк</a:t>
            </a:r>
            <a:r>
              <a:rPr lang="ru-RU" sz="1200" dirty="0" smtClean="0"/>
              <a:t> из </a:t>
            </a:r>
            <a:r>
              <a:rPr lang="ru-RU" sz="1200" dirty="0" err="1" smtClean="0"/>
              <a:t>гипсокартона</a:t>
            </a:r>
            <a:endParaRPr lang="en-US" sz="1200" dirty="0" smtClean="0"/>
          </a:p>
          <a:p>
            <a:pPr algn="ctr"/>
            <a:r>
              <a:rPr lang="ru-RU" sz="1200" dirty="0" smtClean="0"/>
              <a:t>Арт. 01860</a:t>
            </a: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0034" y="2928934"/>
            <a:ext cx="2857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Рамка крепления для потолка из </a:t>
            </a:r>
            <a:r>
              <a:rPr lang="ru-RU" sz="1200" dirty="0" err="1" smtClean="0"/>
              <a:t>гипсокартона</a:t>
            </a:r>
            <a:r>
              <a:rPr lang="ru-RU" sz="1200" dirty="0" smtClean="0"/>
              <a:t> TL(C) 414/424 -Арт.89539 </a:t>
            </a:r>
          </a:p>
          <a:p>
            <a:pPr algn="ctr"/>
            <a:r>
              <a:rPr lang="ru-RU" sz="1200" dirty="0" smtClean="0"/>
              <a:t>и TL(C) 228/254 -Арт. 89546</a:t>
            </a:r>
            <a:endParaRPr lang="ru-RU" sz="1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00562" y="5357826"/>
            <a:ext cx="2071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Кронштейн для бокового крепления светильников TL IP54</a:t>
            </a:r>
            <a:endParaRPr lang="ru-RU" sz="1200" dirty="0" smtClean="0">
              <a:latin typeface="Arial" pitchFamily="34" charset="0"/>
            </a:endParaRPr>
          </a:p>
        </p:txBody>
      </p:sp>
      <p:pic>
        <p:nvPicPr>
          <p:cNvPr id="1026" name="Рисунок 0" descr="угольник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66" y="1857364"/>
            <a:ext cx="1000132" cy="85452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3424</TotalTime>
  <Words>337</Words>
  <Application>Microsoft Office PowerPoint</Application>
  <PresentationFormat>Экран (4:3)</PresentationFormat>
  <Paragraphs>125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Светильники TL(C) IP54 под лампы Т5 для чистых помещений</vt:lpstr>
      <vt:lpstr>ДОПОЛНИТЕЛЬНЫЕ АКСЕССУАРЫ  ДЛЯ TL(C) Т5 IP54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Vitaly</dc:creator>
  <cp:lastModifiedBy>Мартыненко Анна</cp:lastModifiedBy>
  <cp:revision>221</cp:revision>
  <dcterms:modified xsi:type="dcterms:W3CDTF">2017-05-10T07:59:28Z</dcterms:modified>
</cp:coreProperties>
</file>