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"/>
  </p:notesMasterIdLst>
  <p:sldIdLst>
    <p:sldId id="256" r:id="rId2"/>
    <p:sldId id="257" r:id="rId3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421" autoAdjust="0"/>
  </p:normalViewPr>
  <p:slideViewPr>
    <p:cSldViewPr>
      <p:cViewPr varScale="1">
        <p:scale>
          <a:sx n="83" d="100"/>
          <a:sy n="83" d="100"/>
        </p:scale>
        <p:origin x="-150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D8F43D5-F83C-484E-9A47-7211B4C6F98E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432DAAB-0FBB-415A-B924-39C91B0A0DB4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432DAAB-0FBB-415A-B924-39C91B0A0DB4}" type="slidenum">
              <a:rPr lang="ru-RU" smtClean="0"/>
              <a:pPr/>
              <a:t>1</a:t>
            </a:fld>
            <a:endParaRPr lang="ru-RU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06.09.2016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jpeg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0" y="836712"/>
            <a:ext cx="9144000" cy="357189"/>
          </a:xfrm>
        </p:spPr>
        <p:txBody>
          <a:bodyPr>
            <a:normAutofit/>
          </a:bodyPr>
          <a:lstStyle/>
          <a:p>
            <a:r>
              <a:rPr lang="ru-RU" sz="1600" b="1" dirty="0" smtClean="0">
                <a:solidFill>
                  <a:schemeClr val="accent1">
                    <a:lumMod val="75000"/>
                  </a:schemeClr>
                </a:solidFill>
              </a:rPr>
              <a:t>СВЕТОДИОДНЫЕ СВЕТИЛЬНИКИ  </a:t>
            </a:r>
            <a:r>
              <a:rPr lang="en-US" sz="1600" b="1" dirty="0" smtClean="0">
                <a:solidFill>
                  <a:schemeClr val="accent1">
                    <a:lumMod val="75000"/>
                  </a:schemeClr>
                </a:solidFill>
              </a:rPr>
              <a:t>TL(C) IP54 </a:t>
            </a:r>
            <a:r>
              <a:rPr lang="ru-RU" sz="1600" b="1" dirty="0" smtClean="0">
                <a:solidFill>
                  <a:schemeClr val="accent1">
                    <a:lumMod val="75000"/>
                  </a:schemeClr>
                </a:solidFill>
              </a:rPr>
              <a:t>ДЛЯ ЧИСТЫХ ПОМЕЩЕНИЙ </a:t>
            </a:r>
            <a:endParaRPr lang="ru-RU" sz="16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6012160" y="1268760"/>
            <a:ext cx="2846120" cy="2231678"/>
          </a:xfrm>
        </p:spPr>
        <p:txBody>
          <a:bodyPr>
            <a:normAutofit/>
          </a:bodyPr>
          <a:lstStyle/>
          <a:p>
            <a:pPr algn="l"/>
            <a:r>
              <a:rPr lang="ru-RU" sz="1000" b="1" i="1" dirty="0" smtClean="0">
                <a:solidFill>
                  <a:schemeClr val="tx1"/>
                </a:solidFill>
              </a:rPr>
              <a:t>Конструкция </a:t>
            </a:r>
          </a:p>
          <a:p>
            <a:pPr lvl="0" algn="l">
              <a:buFont typeface="Wingdings" pitchFamily="2" charset="2"/>
              <a:buChar char="§"/>
            </a:pPr>
            <a:r>
              <a:rPr lang="ru-RU" sz="1000" dirty="0" smtClean="0">
                <a:solidFill>
                  <a:schemeClr val="tx1"/>
                </a:solidFill>
              </a:rPr>
              <a:t>Корпус -сварной из листовой стали, окрашен белой порошковой краской</a:t>
            </a: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Оптическая система – </a:t>
            </a:r>
            <a:r>
              <a:rPr lang="en-US" sz="1000" dirty="0" smtClean="0">
                <a:solidFill>
                  <a:schemeClr val="tx1"/>
                </a:solidFill>
              </a:rPr>
              <a:t> </a:t>
            </a:r>
            <a:r>
              <a:rPr lang="ru-RU" sz="1000" dirty="0" smtClean="0">
                <a:solidFill>
                  <a:schemeClr val="tx1"/>
                </a:solidFill>
              </a:rPr>
              <a:t>опал, призма, </a:t>
            </a:r>
            <a:r>
              <a:rPr lang="ru-RU" sz="1000" dirty="0" err="1" smtClean="0">
                <a:solidFill>
                  <a:schemeClr val="tx1"/>
                </a:solidFill>
              </a:rPr>
              <a:t>микропризма</a:t>
            </a:r>
            <a:r>
              <a:rPr lang="ru-RU" sz="1000" dirty="0" smtClean="0">
                <a:solidFill>
                  <a:schemeClr val="tx1"/>
                </a:solidFill>
              </a:rPr>
              <a:t>, темперированное стекло </a:t>
            </a: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Источник питания (драйвер) - </a:t>
            </a:r>
            <a:r>
              <a:rPr lang="en-US" sz="1000" dirty="0" smtClean="0">
                <a:solidFill>
                  <a:schemeClr val="tx1"/>
                </a:solidFill>
              </a:rPr>
              <a:t>VS</a:t>
            </a:r>
            <a:r>
              <a:rPr lang="ru-RU" sz="1000" dirty="0" smtClean="0">
                <a:solidFill>
                  <a:schemeClr val="tx1"/>
                </a:solidFill>
              </a:rPr>
              <a:t>, </a:t>
            </a:r>
            <a:r>
              <a:rPr lang="en-US" sz="1000" dirty="0" err="1" smtClean="0">
                <a:solidFill>
                  <a:schemeClr val="tx1"/>
                </a:solidFill>
              </a:rPr>
              <a:t>Helvar</a:t>
            </a:r>
            <a:r>
              <a:rPr lang="ru-RU" sz="1000" dirty="0" smtClean="0">
                <a:solidFill>
                  <a:schemeClr val="tx1"/>
                </a:solidFill>
              </a:rPr>
              <a:t>, </a:t>
            </a:r>
            <a:r>
              <a:rPr lang="en-US" sz="1000" dirty="0" smtClean="0">
                <a:solidFill>
                  <a:schemeClr val="tx1"/>
                </a:solidFill>
              </a:rPr>
              <a:t>Philips</a:t>
            </a:r>
            <a:endParaRPr lang="ru-RU" sz="1000" dirty="0" smtClean="0">
              <a:solidFill>
                <a:schemeClr val="tx1"/>
              </a:solidFill>
            </a:endParaRP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Светодиоды  (</a:t>
            </a:r>
            <a:r>
              <a:rPr lang="en-US" sz="1000" dirty="0" smtClean="0">
                <a:solidFill>
                  <a:schemeClr val="tx1"/>
                </a:solidFill>
              </a:rPr>
              <a:t>LED</a:t>
            </a:r>
            <a:r>
              <a:rPr lang="ru-RU" sz="1000" dirty="0" smtClean="0">
                <a:solidFill>
                  <a:schemeClr val="tx1"/>
                </a:solidFill>
              </a:rPr>
              <a:t>)  - </a:t>
            </a:r>
            <a:r>
              <a:rPr lang="en-US" sz="1000" dirty="0" smtClean="0">
                <a:solidFill>
                  <a:schemeClr val="tx1"/>
                </a:solidFill>
              </a:rPr>
              <a:t>Nichia</a:t>
            </a:r>
            <a:r>
              <a:rPr lang="ru-RU" sz="1000" dirty="0" smtClean="0">
                <a:solidFill>
                  <a:schemeClr val="tx1"/>
                </a:solidFill>
              </a:rPr>
              <a:t>, </a:t>
            </a:r>
            <a:r>
              <a:rPr lang="en-US" sz="1000" dirty="0" smtClean="0">
                <a:solidFill>
                  <a:schemeClr val="tx1"/>
                </a:solidFill>
              </a:rPr>
              <a:t>Samsung </a:t>
            </a:r>
            <a:r>
              <a:rPr lang="ru-RU" sz="1000" dirty="0" smtClean="0">
                <a:solidFill>
                  <a:schemeClr val="tx1"/>
                </a:solidFill>
              </a:rPr>
              <a:t>или аналогичные</a:t>
            </a: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Цветовая температура светодиодов -4000 </a:t>
            </a:r>
            <a:r>
              <a:rPr lang="en-US" sz="1000" dirty="0" smtClean="0">
                <a:solidFill>
                  <a:schemeClr val="tx1"/>
                </a:solidFill>
              </a:rPr>
              <a:t>K</a:t>
            </a:r>
            <a:endParaRPr lang="ru-RU" sz="1000" dirty="0" smtClean="0">
              <a:solidFill>
                <a:schemeClr val="tx1"/>
              </a:solidFill>
            </a:endParaRP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Индекс цветопередачи </a:t>
            </a:r>
            <a:r>
              <a:rPr lang="en-US" sz="1000" dirty="0" smtClean="0">
                <a:solidFill>
                  <a:schemeClr val="tx1"/>
                </a:solidFill>
              </a:rPr>
              <a:t>CRI</a:t>
            </a:r>
            <a:r>
              <a:rPr lang="ru-RU" sz="1000" dirty="0" smtClean="0">
                <a:solidFill>
                  <a:schemeClr val="tx1"/>
                </a:solidFill>
              </a:rPr>
              <a:t> &gt;80</a:t>
            </a: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Степень защиты оптической системы</a:t>
            </a:r>
            <a:r>
              <a:rPr lang="ru-RU" sz="1000" b="1" dirty="0" smtClean="0">
                <a:solidFill>
                  <a:schemeClr val="tx1"/>
                </a:solidFill>
              </a:rPr>
              <a:t> </a:t>
            </a:r>
            <a:r>
              <a:rPr lang="en-US" sz="1000" dirty="0" smtClean="0">
                <a:solidFill>
                  <a:schemeClr val="tx1"/>
                </a:solidFill>
              </a:rPr>
              <a:t>IP</a:t>
            </a:r>
            <a:r>
              <a:rPr lang="ru-RU" sz="1000" dirty="0" smtClean="0">
                <a:solidFill>
                  <a:schemeClr val="tx1"/>
                </a:solidFill>
              </a:rPr>
              <a:t>54</a:t>
            </a:r>
          </a:p>
          <a:p>
            <a:pPr lvl="0" algn="l">
              <a:buFont typeface="Arial" pitchFamily="34" charset="0"/>
              <a:buChar char="•"/>
            </a:pPr>
            <a:r>
              <a:rPr lang="ru-RU" sz="1000" dirty="0" smtClean="0">
                <a:solidFill>
                  <a:schemeClr val="tx1"/>
                </a:solidFill>
              </a:rPr>
              <a:t> Класс защиты </a:t>
            </a:r>
            <a:r>
              <a:rPr lang="en-US" sz="1000" dirty="0" smtClean="0">
                <a:solidFill>
                  <a:schemeClr val="tx1"/>
                </a:solidFill>
              </a:rPr>
              <a:t>I </a:t>
            </a:r>
            <a:endParaRPr lang="ru-RU" sz="1000" dirty="0" smtClean="0">
              <a:solidFill>
                <a:schemeClr val="tx1"/>
              </a:solidFill>
            </a:endParaRPr>
          </a:p>
          <a:p>
            <a:pPr algn="l"/>
            <a:endParaRPr lang="ru-RU" sz="900" dirty="0">
              <a:solidFill>
                <a:schemeClr val="tx1"/>
              </a:solidFill>
            </a:endParaRPr>
          </a:p>
        </p:txBody>
      </p:sp>
      <p:sp>
        <p:nvSpPr>
          <p:cNvPr id="4" name="Rectangle 6"/>
          <p:cNvSpPr>
            <a:spLocks noChangeArrowheads="1"/>
          </p:cNvSpPr>
          <p:nvPr/>
        </p:nvSpPr>
        <p:spPr bwMode="auto">
          <a:xfrm>
            <a:off x="0" y="744836"/>
            <a:ext cx="9144000" cy="45719"/>
          </a:xfrm>
          <a:prstGeom prst="rect">
            <a:avLst/>
          </a:prstGeom>
          <a:gradFill rotWithShape="1">
            <a:gsLst>
              <a:gs pos="0">
                <a:srgbClr val="FFFFFF"/>
              </a:gs>
              <a:gs pos="7001">
                <a:srgbClr val="E6E6E6"/>
              </a:gs>
              <a:gs pos="32001">
                <a:srgbClr val="7D8496"/>
              </a:gs>
              <a:gs pos="47000">
                <a:srgbClr val="E6E6E6"/>
              </a:gs>
              <a:gs pos="85001">
                <a:srgbClr val="7D8496"/>
              </a:gs>
              <a:gs pos="100000">
                <a:srgbClr val="E6E6E6"/>
              </a:gs>
            </a:gsLst>
            <a:lin ang="0" scaled="0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 kern="0" dirty="0">
              <a:solidFill>
                <a:sysClr val="windowText" lastClr="000000"/>
              </a:solidFill>
              <a:latin typeface="Palatino Linotype"/>
            </a:endParaRPr>
          </a:p>
        </p:txBody>
      </p:sp>
      <p:sp>
        <p:nvSpPr>
          <p:cNvPr id="7" name="Прямоугольник 6"/>
          <p:cNvSpPr/>
          <p:nvPr/>
        </p:nvSpPr>
        <p:spPr>
          <a:xfrm>
            <a:off x="179512" y="6357958"/>
            <a:ext cx="8784976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1200" b="1" dirty="0" smtClean="0">
                <a:solidFill>
                  <a:srgbClr val="003399"/>
                </a:solidFill>
                <a:latin typeface="Calibri" pitchFamily="34" charset="0"/>
              </a:rPr>
              <a:t>www.technoluxtm.ru</a:t>
            </a:r>
            <a:endParaRPr lang="ru-RU" sz="1200" b="1" dirty="0">
              <a:solidFill>
                <a:srgbClr val="003399"/>
              </a:solidFill>
              <a:latin typeface="Calibri" pitchFamily="34" charset="0"/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0" y="188640"/>
            <a:ext cx="9144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dirty="0" smtClean="0">
                <a:solidFill>
                  <a:srgbClr val="C00000"/>
                </a:solidFill>
              </a:rPr>
              <a:t>   НОВИНКИ  2016 г.</a:t>
            </a:r>
            <a:endParaRPr lang="ru-RU" b="1" dirty="0">
              <a:solidFill>
                <a:srgbClr val="C00000"/>
              </a:solidFill>
            </a:endParaRPr>
          </a:p>
        </p:txBody>
      </p:sp>
      <p:sp>
        <p:nvSpPr>
          <p:cNvPr id="13" name="Прямоугольник 12"/>
          <p:cNvSpPr/>
          <p:nvPr/>
        </p:nvSpPr>
        <p:spPr>
          <a:xfrm>
            <a:off x="3286116" y="1268760"/>
            <a:ext cx="2643206" cy="238526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000" b="1" dirty="0" smtClean="0"/>
              <a:t>Область применения</a:t>
            </a:r>
          </a:p>
          <a:p>
            <a:pPr>
              <a:buFont typeface="Wingdings" pitchFamily="2" charset="2"/>
              <a:buChar char="§"/>
            </a:pPr>
            <a:r>
              <a:rPr lang="ru-RU" sz="1000" dirty="0" smtClean="0"/>
              <a:t> Для чистых помещений,</a:t>
            </a:r>
          </a:p>
          <a:p>
            <a:pPr>
              <a:buFont typeface="Wingdings" pitchFamily="2" charset="2"/>
              <a:buChar char="§"/>
            </a:pPr>
            <a:r>
              <a:rPr lang="ru-RU" sz="1000" dirty="0" smtClean="0"/>
              <a:t> Медицинских учреждений, </a:t>
            </a:r>
          </a:p>
          <a:p>
            <a:pPr>
              <a:buFont typeface="Wingdings" pitchFamily="2" charset="2"/>
              <a:buChar char="§"/>
            </a:pPr>
            <a:r>
              <a:rPr lang="ru-RU" sz="1000" dirty="0" smtClean="0"/>
              <a:t> В зоне приготовления пищи</a:t>
            </a:r>
          </a:p>
          <a:p>
            <a:r>
              <a:rPr lang="ru-RU" sz="1000" dirty="0" smtClean="0"/>
              <a:t>Светильники с повышенной степенью защиты от попадания пыли и влаги. </a:t>
            </a:r>
          </a:p>
          <a:p>
            <a:r>
              <a:rPr lang="ru-RU" sz="1000" b="1" dirty="0" smtClean="0"/>
              <a:t>Установка</a:t>
            </a:r>
          </a:p>
          <a:p>
            <a:pPr>
              <a:buFont typeface="Wingdings" pitchFamily="2" charset="2"/>
              <a:buChar char="§"/>
            </a:pPr>
            <a:r>
              <a:rPr lang="ru-RU" sz="1000" dirty="0" smtClean="0"/>
              <a:t> Встраиваемый, накладной, подвесной, </a:t>
            </a:r>
            <a:r>
              <a:rPr lang="ru-RU" sz="1000" dirty="0" err="1" smtClean="0"/>
              <a:t>Грильято</a:t>
            </a:r>
            <a:endParaRPr lang="ru-RU" sz="1000" dirty="0" smtClean="0"/>
          </a:p>
          <a:p>
            <a:r>
              <a:rPr lang="ru-RU" sz="1000" dirty="0" smtClean="0"/>
              <a:t> Аварийный блок питания - опция</a:t>
            </a:r>
            <a:endParaRPr lang="en-US" sz="1000" dirty="0" smtClean="0"/>
          </a:p>
          <a:p>
            <a:endParaRPr lang="ru-RU" sz="1000" dirty="0" smtClean="0"/>
          </a:p>
          <a:p>
            <a:pPr>
              <a:buFont typeface="Wingdings" pitchFamily="2" charset="2"/>
              <a:buChar char="§"/>
            </a:pPr>
            <a:endParaRPr lang="ru-RU" sz="1000" dirty="0" smtClean="0"/>
          </a:p>
          <a:p>
            <a:endParaRPr lang="ru-RU" sz="1000" dirty="0" smtClean="0"/>
          </a:p>
          <a:p>
            <a:pPr>
              <a:buFont typeface="Wingdings" pitchFamily="2" charset="2"/>
              <a:buChar char="§"/>
            </a:pPr>
            <a:endParaRPr lang="ru-RU" sz="1000" dirty="0" smtClean="0"/>
          </a:p>
          <a:p>
            <a:pPr algn="ctr"/>
            <a:endParaRPr lang="ru-RU" sz="900" b="1" i="1" dirty="0"/>
          </a:p>
        </p:txBody>
      </p:sp>
      <p:sp>
        <p:nvSpPr>
          <p:cNvPr id="14" name="Прямоугольник 13"/>
          <p:cNvSpPr/>
          <p:nvPr/>
        </p:nvSpPr>
        <p:spPr>
          <a:xfrm>
            <a:off x="179512" y="6215081"/>
            <a:ext cx="8784976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800" b="1" i="1" dirty="0" smtClean="0"/>
              <a:t>* В связи с постоянным процессом улучшения технических характеристик , актуальные параметры светильников необходимо уточнять на сайте </a:t>
            </a:r>
            <a:r>
              <a:rPr lang="en-US" sz="800" b="1" i="1" dirty="0" smtClean="0">
                <a:solidFill>
                  <a:srgbClr val="003399"/>
                </a:solidFill>
                <a:latin typeface="Calibri" pitchFamily="34" charset="0"/>
              </a:rPr>
              <a:t>www.technoluxtm.ru</a:t>
            </a:r>
            <a:endParaRPr lang="ru-RU" sz="800" b="1" i="1" dirty="0" smtClean="0"/>
          </a:p>
          <a:p>
            <a:pPr algn="ctr"/>
            <a:r>
              <a:rPr lang="ru-RU" sz="800" b="1" i="1" dirty="0" smtClean="0"/>
              <a:t>  </a:t>
            </a:r>
            <a:endParaRPr lang="ru-RU" sz="800" b="1" i="1" dirty="0"/>
          </a:p>
        </p:txBody>
      </p:sp>
      <p:pic>
        <p:nvPicPr>
          <p:cNvPr id="15" name="Picture 2" descr="Technolux | Технолюкс - светильники встраиваемые, накладные, пылевлагозащищенные, промышленные, downlight, аварийные светильники, прожекторы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956376" y="116632"/>
            <a:ext cx="1061170" cy="504056"/>
          </a:xfrm>
          <a:prstGeom prst="rect">
            <a:avLst/>
          </a:prstGeom>
          <a:noFill/>
        </p:spPr>
      </p:pic>
      <p:pic>
        <p:nvPicPr>
          <p:cNvPr id="2050" name="Picture 2" descr="http://www.technoluxtm.ru/image.php?src=assets/images/catalog/tovs/TLC03_04_CL.jpg&amp;w=220&amp;h=130&amp;far=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14282" y="1571612"/>
            <a:ext cx="1571637" cy="1285885"/>
          </a:xfrm>
          <a:prstGeom prst="rect">
            <a:avLst/>
          </a:prstGeom>
          <a:noFill/>
        </p:spPr>
      </p:pic>
      <p:pic>
        <p:nvPicPr>
          <p:cNvPr id="2052" name="Picture 4" descr="http://www.technoluxtm.ru/image.php?src=assets/images/catalog/tovs/TL06_CL.jpg&amp;w=420&amp;h=280&amp;far=1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1643042" y="1571612"/>
            <a:ext cx="1714512" cy="1143009"/>
          </a:xfrm>
          <a:prstGeom prst="rect">
            <a:avLst/>
          </a:prstGeom>
          <a:noFill/>
        </p:spPr>
      </p:pic>
      <p:graphicFrame>
        <p:nvGraphicFramePr>
          <p:cNvPr id="17" name="Таблица 16"/>
          <p:cNvGraphicFramePr>
            <a:graphicFrameLocks noGrp="1"/>
          </p:cNvGraphicFramePr>
          <p:nvPr/>
        </p:nvGraphicFramePr>
        <p:xfrm>
          <a:off x="1643042" y="3429000"/>
          <a:ext cx="6929487" cy="2652976"/>
        </p:xfrm>
        <a:graphic>
          <a:graphicData uri="http://schemas.openxmlformats.org/drawingml/2006/table">
            <a:tbl>
              <a:tblPr/>
              <a:tblGrid>
                <a:gridCol w="1385210"/>
                <a:gridCol w="1426357"/>
                <a:gridCol w="1426357"/>
                <a:gridCol w="1344068"/>
                <a:gridCol w="1347495"/>
              </a:tblGrid>
              <a:tr h="264554"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1" i="0" u="none" strike="noStrike" dirty="0">
                          <a:solidFill>
                            <a:srgbClr val="FFFFFF"/>
                          </a:solidFill>
                          <a:latin typeface="Calibri"/>
                        </a:rPr>
                        <a:t>Тип установки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7609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1" i="0" u="none" strike="noStrike">
                          <a:solidFill>
                            <a:srgbClr val="FFFFFF"/>
                          </a:solidFill>
                          <a:latin typeface="Calibri"/>
                        </a:rPr>
                        <a:t>Наименование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7609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1" i="0" u="none" strike="noStrike">
                          <a:solidFill>
                            <a:srgbClr val="FFFFFF"/>
                          </a:solidFill>
                          <a:latin typeface="Calibri"/>
                        </a:rPr>
                        <a:t>Потребляемая мощность, Вт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7609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1" i="0" u="none" strike="noStrike">
                          <a:solidFill>
                            <a:srgbClr val="FFFFFF"/>
                          </a:solidFill>
                          <a:latin typeface="Calibri"/>
                        </a:rPr>
                        <a:t>Световой поток, лм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7609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1" i="0" u="none" strike="noStrike">
                          <a:solidFill>
                            <a:srgbClr val="FFFFFF"/>
                          </a:solidFill>
                          <a:latin typeface="Calibri"/>
                        </a:rPr>
                        <a:t>Габаритные размеры, (ДхШхВ) мм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76092"/>
                    </a:solidFill>
                  </a:tcPr>
                </a:tc>
              </a:tr>
              <a:tr h="149601">
                <a:tc rowSpan="5">
                  <a:txBody>
                    <a:bodyPr/>
                    <a:lstStyle/>
                    <a:p>
                      <a:pPr algn="ctr" rtl="0" fontAlgn="ctr"/>
                      <a:r>
                        <a:rPr lang="ru-RU" sz="900" b="1" i="1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Встраиваемые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TLC02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1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1850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597x297x50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TLC03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28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597x597x50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TLC04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750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TLC06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1197x297x50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TLC08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6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2121"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ru-RU" sz="900" b="1" i="1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Накладной/Подвесной/</a:t>
                      </a:r>
                      <a:r>
                        <a:rPr lang="ru-RU" sz="900" b="1" i="1" u="none" strike="noStrike" dirty="0" err="1">
                          <a:solidFill>
                            <a:srgbClr val="000000"/>
                          </a:solidFill>
                          <a:latin typeface="Calibri"/>
                        </a:rPr>
                        <a:t>Грильято</a:t>
                      </a:r>
                      <a:endParaRPr lang="ru-RU" sz="900" b="1" i="1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TL/TLGR03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28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587x587x50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212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TL/TLGR04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750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9601">
                <a:tc rowSpan="9">
                  <a:txBody>
                    <a:bodyPr/>
                    <a:lstStyle/>
                    <a:p>
                      <a:pPr algn="ctr" rtl="0" fontAlgn="ctr"/>
                      <a:r>
                        <a:rPr lang="ru-RU" sz="900" b="1" i="1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Накладной/Подвесной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TL02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1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1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850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597x297x50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TL05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28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4"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1070x297x50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TL06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TL07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56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TL08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6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TL09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1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21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1255х155х50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TL10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4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42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TL11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550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en-US" sz="900" b="0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1580x297x50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49601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rtl="0" fontAlgn="ctr"/>
                      <a:r>
                        <a:rPr lang="en-US" sz="900" b="0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TL12 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IP54 GT</a:t>
                      </a:r>
                      <a:endParaRPr lang="en-US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6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376092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  <a:r>
                        <a:rPr lang="en-US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30</a:t>
                      </a:r>
                      <a:r>
                        <a:rPr lang="ru-RU" sz="900" b="0" i="0" u="none" strike="noStrike" dirty="0" smtClean="0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  <a:endParaRPr lang="ru-RU" sz="9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49.png"/>
          <p:cNvPicPr>
            <a:picLocks noChangeAspect="1"/>
          </p:cNvPicPr>
          <p:nvPr/>
        </p:nvPicPr>
        <p:blipFill>
          <a:blip r:embed="rId2" cstate="print"/>
          <a:srcRect t="26304" b="18895"/>
          <a:stretch>
            <a:fillRect/>
          </a:stretch>
        </p:blipFill>
        <p:spPr>
          <a:xfrm>
            <a:off x="714348" y="1428736"/>
            <a:ext cx="1997015" cy="1641573"/>
          </a:xfrm>
          <a:prstGeom prst="rect">
            <a:avLst/>
          </a:prstGeom>
          <a:ln w="19050">
            <a:solidFill>
              <a:schemeClr val="accent1"/>
            </a:solidFill>
          </a:ln>
        </p:spPr>
      </p:pic>
      <p:sp>
        <p:nvSpPr>
          <p:cNvPr id="5" name="TextBox 4"/>
          <p:cNvSpPr txBox="1"/>
          <p:nvPr/>
        </p:nvSpPr>
        <p:spPr>
          <a:xfrm>
            <a:off x="611560" y="3140968"/>
            <a:ext cx="21602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1200" dirty="0" smtClean="0"/>
              <a:t>Комплект для подвеса</a:t>
            </a:r>
            <a:endParaRPr lang="en-US" sz="1200" dirty="0" smtClean="0"/>
          </a:p>
          <a:p>
            <a:pPr algn="ctr"/>
            <a:r>
              <a:rPr lang="ru-RU" sz="1200" dirty="0" smtClean="0"/>
              <a:t>Арт. 01839</a:t>
            </a:r>
            <a:endParaRPr lang="ru-RU" sz="1200" dirty="0"/>
          </a:p>
        </p:txBody>
      </p:sp>
      <p:sp>
        <p:nvSpPr>
          <p:cNvPr id="8" name="TextBox 7"/>
          <p:cNvSpPr txBox="1"/>
          <p:nvPr/>
        </p:nvSpPr>
        <p:spPr>
          <a:xfrm>
            <a:off x="2262554" y="260648"/>
            <a:ext cx="461889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2400" b="1" dirty="0" smtClean="0">
                <a:solidFill>
                  <a:schemeClr val="tx2"/>
                </a:solidFill>
              </a:rPr>
              <a:t>ДОПОЛНИТЕЛЬНЫЕ АКСЕССУАРЫ</a:t>
            </a:r>
            <a:endParaRPr lang="ru-RU" sz="2400" b="1" dirty="0">
              <a:solidFill>
                <a:schemeClr val="tx2"/>
              </a:solidFill>
            </a:endParaRPr>
          </a:p>
        </p:txBody>
      </p:sp>
      <p:cxnSp>
        <p:nvCxnSpPr>
          <p:cNvPr id="13" name="Прямая соединительная линия 12"/>
          <p:cNvCxnSpPr/>
          <p:nvPr/>
        </p:nvCxnSpPr>
        <p:spPr>
          <a:xfrm>
            <a:off x="539552" y="764704"/>
            <a:ext cx="8064896" cy="0"/>
          </a:xfrm>
          <a:prstGeom prst="line">
            <a:avLst/>
          </a:prstGeom>
          <a:ln w="95250" cmpd="thickThin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2" descr="Угловой элемент подвеса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929058" y="1857364"/>
            <a:ext cx="1571636" cy="1163616"/>
          </a:xfrm>
          <a:prstGeom prst="rect">
            <a:avLst/>
          </a:prstGeom>
          <a:noFill/>
          <a:ln w="19050">
            <a:solidFill>
              <a:schemeClr val="tx2">
                <a:lumMod val="60000"/>
                <a:lumOff val="40000"/>
              </a:schemeClr>
            </a:solidFill>
          </a:ln>
        </p:spPr>
      </p:pic>
      <p:sp>
        <p:nvSpPr>
          <p:cNvPr id="10" name="TextBox 9"/>
          <p:cNvSpPr txBox="1"/>
          <p:nvPr/>
        </p:nvSpPr>
        <p:spPr>
          <a:xfrm>
            <a:off x="3500430" y="3143249"/>
            <a:ext cx="21602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1200" dirty="0" smtClean="0"/>
              <a:t>Угловой элемент подвеса</a:t>
            </a:r>
            <a:endParaRPr lang="en-US" sz="1200" dirty="0" smtClean="0"/>
          </a:p>
          <a:p>
            <a:pPr algn="ctr"/>
            <a:r>
              <a:rPr lang="ru-RU" sz="1200" dirty="0" smtClean="0"/>
              <a:t>Арт. 018322</a:t>
            </a:r>
            <a:endParaRPr lang="ru-RU" sz="1200" dirty="0"/>
          </a:p>
        </p:txBody>
      </p:sp>
      <p:sp>
        <p:nvSpPr>
          <p:cNvPr id="1026" name="Rectangle 2"/>
          <p:cNvSpPr>
            <a:spLocks noChangeArrowheads="1"/>
          </p:cNvSpPr>
          <p:nvPr/>
        </p:nvSpPr>
        <p:spPr bwMode="auto">
          <a:xfrm>
            <a:off x="6215074" y="3143248"/>
            <a:ext cx="2428892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200" b="0" i="0" u="none" strike="noStrike" cap="none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latin typeface="Times New Roman" pitchFamily="18" charset="0"/>
                <a:ea typeface="Calibri" pitchFamily="34" charset="0"/>
                <a:cs typeface="Times New Roman" pitchFamily="18" charset="0"/>
              </a:rPr>
              <a:t>Кронштейн для бокового крепления светильников TL IP54</a:t>
            </a:r>
            <a:endParaRPr kumimoji="0" lang="ru-RU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</a:endParaRPr>
          </a:p>
        </p:txBody>
      </p:sp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215074" y="1571612"/>
            <a:ext cx="2000264" cy="1615626"/>
          </a:xfrm>
          <a:prstGeom prst="rect">
            <a:avLst/>
          </a:prstGeom>
          <a:noFill/>
          <a:ln w="19050">
            <a:solidFill>
              <a:srgbClr val="0070C0"/>
            </a:solidFill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2997</TotalTime>
  <Words>270</Words>
  <Application>Microsoft Office PowerPoint</Application>
  <PresentationFormat>Экран (4:3)</PresentationFormat>
  <Paragraphs>96</Paragraphs>
  <Slides>2</Slides>
  <Notes>1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</vt:i4>
      </vt:variant>
    </vt:vector>
  </HeadingPairs>
  <TitlesOfParts>
    <vt:vector size="3" baseType="lpstr">
      <vt:lpstr>Тема Office</vt:lpstr>
      <vt:lpstr>СВЕТОДИОДНЫЕ СВЕТИЛЬНИКИ  TL(C) IP54 ДЛЯ ЧИСТЫХ ПОМЕЩЕНИЙ </vt:lpstr>
      <vt:lpstr>Слайд 2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Vitaly</dc:creator>
  <cp:lastModifiedBy>Administrator</cp:lastModifiedBy>
  <cp:revision>173</cp:revision>
  <dcterms:modified xsi:type="dcterms:W3CDTF">2016-09-06T07:17:29Z</dcterms:modified>
</cp:coreProperties>
</file>